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8" r:id="rId3"/>
    <p:sldId id="263" r:id="rId4"/>
    <p:sldId id="283" r:id="rId5"/>
    <p:sldId id="259" r:id="rId6"/>
    <p:sldId id="265" r:id="rId7"/>
    <p:sldId id="258" r:id="rId8"/>
    <p:sldId id="279" r:id="rId9"/>
    <p:sldId id="257" r:id="rId10"/>
    <p:sldId id="271" r:id="rId11"/>
    <p:sldId id="272" r:id="rId12"/>
    <p:sldId id="274" r:id="rId13"/>
    <p:sldId id="275" r:id="rId14"/>
    <p:sldId id="282" r:id="rId15"/>
    <p:sldId id="266" r:id="rId16"/>
    <p:sldId id="267" r:id="rId17"/>
    <p:sldId id="268" r:id="rId18"/>
    <p:sldId id="280" r:id="rId19"/>
    <p:sldId id="28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1"/>
    <p:restoredTop sz="94751"/>
  </p:normalViewPr>
  <p:slideViewPr>
    <p:cSldViewPr snapToGrid="0">
      <p:cViewPr>
        <p:scale>
          <a:sx n="138" d="100"/>
          <a:sy n="138" d="100"/>
        </p:scale>
        <p:origin x="144" y="-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60279-A943-D3F8-87EF-E0E17895F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33B29-6A43-5D3C-C85C-074B32D31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9B4D98-9EBA-6A52-05BD-5DC08486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E18F-0F9A-2947-B00F-72D4ACDB983B}" type="datetimeFigureOut">
              <a:rPr lang="fr-CH" smtClean="0"/>
              <a:t>30.09.25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143418-BF36-FBED-1E73-3A07DFFB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F2239D-4913-BD40-6881-2BF7F919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0416-C37C-9647-9741-2C8667B037D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320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B7588-B6B3-B5E0-A132-BE9D5B31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ECD95D-0D09-154F-C4B3-C2CDA04E6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7A08EB-10FE-CEDD-A751-E9115CB20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E18F-0F9A-2947-B00F-72D4ACDB983B}" type="datetimeFigureOut">
              <a:rPr lang="fr-CH" smtClean="0"/>
              <a:t>30.09.25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599EC-57EA-B3F2-5D79-9F9BBE13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504879-E883-88DD-5C52-E714B8AB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0416-C37C-9647-9741-2C8667B037D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895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9A2283-86D8-8B33-C47C-E36FA6C9E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07CE73-2816-6FB7-1B81-A1B9FEE93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940F76-93D0-CFEF-50C7-65CB792A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E18F-0F9A-2947-B00F-72D4ACDB983B}" type="datetimeFigureOut">
              <a:rPr lang="fr-CH" smtClean="0"/>
              <a:t>30.09.25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6EFFB1-AA09-8315-65E5-4A594D7A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F9B838-C3E7-BA4D-6FD0-41BC0C3C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0416-C37C-9647-9741-2C8667B037D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059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879CC-F3B3-9F06-5107-B2255B282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69C60A-7803-B580-E41B-2E28D2897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486FFA-C3A8-424D-ED33-7222BAD43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E18F-0F9A-2947-B00F-72D4ACDB983B}" type="datetimeFigureOut">
              <a:rPr lang="fr-CH" smtClean="0"/>
              <a:t>30.09.25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7B107-6D4C-F06B-42A9-1E506C82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9A7AFB-00CD-E433-FE79-D0B3CE08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0416-C37C-9647-9741-2C8667B037D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507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F2116-5537-704A-8F50-E6B512F7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8D1BBE-BEE5-916F-63A5-3EECF506A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4827B2-2F1C-405F-253E-A995F202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E18F-0F9A-2947-B00F-72D4ACDB983B}" type="datetimeFigureOut">
              <a:rPr lang="fr-CH" smtClean="0"/>
              <a:t>30.09.25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8F6416-BA6F-255E-A316-576687B1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F10837-725F-B9B2-0B2D-8F54A3C7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0416-C37C-9647-9741-2C8667B037D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731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65AA7-F955-0CCF-39A9-D4C87472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35FAE5-90C4-8D33-C285-48581D882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395EDC-7AFE-BACD-AE20-E336B5682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20B37B-F151-0D0C-B377-579E9817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E18F-0F9A-2947-B00F-72D4ACDB983B}" type="datetimeFigureOut">
              <a:rPr lang="fr-CH" smtClean="0"/>
              <a:t>30.09.25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008291-EB99-7FA3-A8DE-EB8D078A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E2E622-F5A7-9C4D-13B7-7831A11C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0416-C37C-9647-9741-2C8667B037D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916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BDD62-F9D6-73E4-8EE0-31F35053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A1E70C-C734-CC47-4C5C-51002383A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29F237-4317-7B8F-B30B-2E740952E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14FE04-3ED6-FC6C-8E59-EF0DA53F9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2AA4E9F-8AED-1C5A-67AC-AC1C29389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15E44AF-9A9B-821E-EEA2-F34AD368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E18F-0F9A-2947-B00F-72D4ACDB983B}" type="datetimeFigureOut">
              <a:rPr lang="fr-CH" smtClean="0"/>
              <a:t>30.09.25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266020-F624-B5F1-58E1-0B4381DA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CC1F4D-06B5-93E3-8301-77F0CF36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0416-C37C-9647-9741-2C8667B037D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543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68281-B72B-F545-CE1C-180F553D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D1D953-9AE7-657D-7988-6108D8F6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E18F-0F9A-2947-B00F-72D4ACDB983B}" type="datetimeFigureOut">
              <a:rPr lang="fr-CH" smtClean="0"/>
              <a:t>30.09.25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9983C3-141D-3DC2-DFEF-B88187F8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B5E249-CB21-D824-FC01-7B491A5A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0416-C37C-9647-9741-2C8667B037D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53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96D313-E09B-11BE-1110-BD14BACB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E18F-0F9A-2947-B00F-72D4ACDB983B}" type="datetimeFigureOut">
              <a:rPr lang="fr-CH" smtClean="0"/>
              <a:t>30.09.25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37120B-8B5C-33B8-B85A-2D1E5B27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BFBFB3-031E-89D1-CA60-37F1895E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0416-C37C-9647-9741-2C8667B037D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1327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562DF-2557-6346-F682-3C911BCA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103DAD-78DF-29E8-150D-3DB2A7915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E91973-F76D-FB17-DC9D-5AD959075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7A147B-24E3-65A3-0DCC-BC96D581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E18F-0F9A-2947-B00F-72D4ACDB983B}" type="datetimeFigureOut">
              <a:rPr lang="fr-CH" smtClean="0"/>
              <a:t>30.09.25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D41E55-153B-0F1D-F82D-CA508525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FF8CD6-14B4-337D-CA14-4B38F6F5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0416-C37C-9647-9741-2C8667B037D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23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156C9-8C1A-34C9-3B01-40F432FD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2A770D-D816-2D7E-58E0-6727134B9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AD9A73-F106-C440-BFD3-A518A627E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15D9A8-0D6B-9B48-A70E-E3B412C7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E18F-0F9A-2947-B00F-72D4ACDB983B}" type="datetimeFigureOut">
              <a:rPr lang="fr-CH" smtClean="0"/>
              <a:t>30.09.25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757D86-909C-FB58-79FC-63B30D81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A827DA-7ADF-4881-CE5C-CE1A3D94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0416-C37C-9647-9741-2C8667B037D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568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44955D-13D2-DDB2-7D91-E6497125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547D11-7791-D0B3-4626-F6ED67E0D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05E3A-5EE5-25CA-F9F3-88886527D1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6E18F-0F9A-2947-B00F-72D4ACDB983B}" type="datetimeFigureOut">
              <a:rPr lang="fr-CH" smtClean="0"/>
              <a:t>30.09.25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889866-7402-044C-B97A-179E0FB8E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58893-A5B3-444F-8A8C-BB7BE6D22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C0416-C37C-9647-9741-2C8667B037D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15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B223C778-7EB7-D5B0-5F4D-FBE18527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994" y="682865"/>
            <a:ext cx="5750522" cy="1998142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069E09C-0B95-51A7-95F8-40E59F008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2843424"/>
            <a:ext cx="5436870" cy="1860942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0436E7A-3F16-C853-E0EB-F433579E1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50" r="5485"/>
          <a:stretch/>
        </p:blipFill>
        <p:spPr>
          <a:xfrm>
            <a:off x="5783580" y="4983480"/>
            <a:ext cx="6229350" cy="137794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258EB802-286D-E61C-2021-0C0F2A07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H" dirty="0"/>
              <a:t>Journal club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6FD8E64-71E8-260F-447F-CD88A8354A8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419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45 minutes to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5-10 minutes to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speak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about and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4297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35DCA62-4471-6AD1-6A7D-4B99F4034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4" y="1847864"/>
            <a:ext cx="11845291" cy="270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6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692ACD-8A43-611D-6279-6D50D340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26230B2-FF5F-DF0F-AA3D-0AF4CCD28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9986" y="1996109"/>
            <a:ext cx="4994149" cy="4351338"/>
          </a:xfrm>
        </p:spPr>
      </p:pic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2DA7DB55-6AB1-50BF-38F0-42E09A70D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158" y="147135"/>
            <a:ext cx="2548990" cy="63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5F444-B016-2D09-C48C-5DAAEAC1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00264AE-EBC9-B12C-1AC8-1F9E07745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966" y="961957"/>
            <a:ext cx="5815452" cy="5085915"/>
          </a:xfrm>
        </p:spPr>
      </p:pic>
    </p:spTree>
    <p:extLst>
      <p:ext uri="{BB962C8B-B14F-4D97-AF65-F5344CB8AC3E}">
        <p14:creationId xmlns:p14="http://schemas.microsoft.com/office/powerpoint/2010/main" val="310298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FE319-6083-B0C7-FF59-C819A091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9AF2C76-E773-0DCB-B08B-CE7952E4E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825" y="1825625"/>
            <a:ext cx="9128350" cy="4351338"/>
          </a:xfrm>
        </p:spPr>
      </p:pic>
    </p:spTree>
    <p:extLst>
      <p:ext uri="{BB962C8B-B14F-4D97-AF65-F5344CB8AC3E}">
        <p14:creationId xmlns:p14="http://schemas.microsoft.com/office/powerpoint/2010/main" val="423662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27DA-BF1C-21A6-2182-F52C81D0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53910-7A3C-BAB0-4725-85D5A7018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A picture of a day's worth of food according to the Planetary Health Diet">
            <a:extLst>
              <a:ext uri="{FF2B5EF4-FFF2-40B4-BE49-F238E27FC236}">
                <a16:creationId xmlns:a16="http://schemas.microsoft.com/office/drawing/2014/main" id="{3C583381-7C08-1EAE-AB9A-41573984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9" y="490250"/>
            <a:ext cx="10448887" cy="58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1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2E2FB5C-C01B-0856-D6D9-849F4B2DA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305" y="1381522"/>
            <a:ext cx="11963695" cy="4094956"/>
          </a:xfrm>
        </p:spPr>
      </p:pic>
    </p:spTree>
    <p:extLst>
      <p:ext uri="{BB962C8B-B14F-4D97-AF65-F5344CB8AC3E}">
        <p14:creationId xmlns:p14="http://schemas.microsoft.com/office/powerpoint/2010/main" val="214231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76E0930-C554-D00C-A9BE-FAC3B1602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436" y="445210"/>
            <a:ext cx="5651276" cy="5967580"/>
          </a:xfrm>
        </p:spPr>
      </p:pic>
    </p:spTree>
    <p:extLst>
      <p:ext uri="{BB962C8B-B14F-4D97-AF65-F5344CB8AC3E}">
        <p14:creationId xmlns:p14="http://schemas.microsoft.com/office/powerpoint/2010/main" val="3601302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9C6E26A-D997-9D7C-78D1-A91038623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516" y="238589"/>
            <a:ext cx="6639822" cy="6380822"/>
          </a:xfrm>
        </p:spPr>
      </p:pic>
    </p:spTree>
    <p:extLst>
      <p:ext uri="{BB962C8B-B14F-4D97-AF65-F5344CB8AC3E}">
        <p14:creationId xmlns:p14="http://schemas.microsoft.com/office/powerpoint/2010/main" val="943092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83B1FB3-EC99-0DC3-21BB-0F1A3341A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6642" y="1490537"/>
            <a:ext cx="4886771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552B44-8C31-B05B-BC3D-F85335738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0" y="1303619"/>
            <a:ext cx="4886770" cy="41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C1A7277-0919-2F81-5AAE-4C71EA52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87" y="575325"/>
            <a:ext cx="5652713" cy="510381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7410CD-3DBB-3E49-2D8E-9353B35DA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3547" y="1031299"/>
            <a:ext cx="5385166" cy="4351338"/>
          </a:xfrm>
        </p:spPr>
      </p:pic>
    </p:spTree>
    <p:extLst>
      <p:ext uri="{BB962C8B-B14F-4D97-AF65-F5344CB8AC3E}">
        <p14:creationId xmlns:p14="http://schemas.microsoft.com/office/powerpoint/2010/main" val="140796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B223C778-7EB7-D5B0-5F4D-FBE18527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994" y="682865"/>
            <a:ext cx="5750522" cy="1998142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069E09C-0B95-51A7-95F8-40E59F008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6646" y="4334672"/>
            <a:ext cx="5436870" cy="1860942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0436E7A-3F16-C853-E0EB-F433579E1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50" r="5485"/>
          <a:stretch/>
        </p:blipFill>
        <p:spPr>
          <a:xfrm>
            <a:off x="5783580" y="2740027"/>
            <a:ext cx="6229350" cy="1377946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6FD8E64-71E8-260F-447F-CD88A8354A83}"/>
              </a:ext>
            </a:extLst>
          </p:cNvPr>
          <p:cNvSpPr txBox="1">
            <a:spLocks/>
          </p:cNvSpPr>
          <p:nvPr/>
        </p:nvSpPr>
        <p:spPr>
          <a:xfrm>
            <a:off x="838200" y="1825626"/>
            <a:ext cx="4419600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CH" sz="1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92B82E-97B9-6569-21D4-512D473698BB}"/>
              </a:ext>
            </a:extLst>
          </p:cNvPr>
          <p:cNvSpPr txBox="1"/>
          <p:nvPr/>
        </p:nvSpPr>
        <p:spPr>
          <a:xfrm>
            <a:off x="202311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D33E7D-4A48-15A2-0920-03E9DAFDBB90}"/>
              </a:ext>
            </a:extLst>
          </p:cNvPr>
          <p:cNvSpPr txBox="1"/>
          <p:nvPr/>
        </p:nvSpPr>
        <p:spPr>
          <a:xfrm>
            <a:off x="1047750" y="1270686"/>
            <a:ext cx="433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Focus on Fig.S1, Fig.1/Fig.S3, Fig.2A-B, Fig.S6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3A99DB-E1D3-CDC3-680D-C05481FBF5ED}"/>
              </a:ext>
            </a:extLst>
          </p:cNvPr>
          <p:cNvSpPr txBox="1"/>
          <p:nvPr/>
        </p:nvSpPr>
        <p:spPr>
          <a:xfrm>
            <a:off x="838199" y="4724824"/>
            <a:ext cx="44782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Focus on Fig. 1, Fig.4, and Fig.3/S2,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andput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in perspective (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Woréldwide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Table 8 of the report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err="1">
                <a:latin typeface="Arial" panose="020B0604020202020204" pitchFamily="34" charset="0"/>
                <a:cs typeface="Arial" panose="020B0604020202020204" pitchFamily="34" charset="0"/>
              </a:rPr>
              <a:t>Postulate</a:t>
            </a:r>
            <a:r>
              <a:rPr lang="fr-CH" i="1" dirty="0">
                <a:latin typeface="Arial" panose="020B0604020202020204" pitchFamily="34" charset="0"/>
                <a:cs typeface="Arial" panose="020B0604020202020204" pitchFamily="34" charset="0"/>
              </a:rPr>
              <a:t> 19.3639 (Bourgeois)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Parliament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and the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data : </a:t>
            </a:r>
            <a:b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fr-CH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cattle</a:t>
            </a:r>
            <a:r>
              <a:rPr lang="fr-CH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fr-CH" sz="1600" i="1" dirty="0">
                <a:latin typeface="Arial" panose="020B0604020202020204" pitchFamily="34" charset="0"/>
                <a:cs typeface="Arial" panose="020B0604020202020204" pitchFamily="34" charset="0"/>
              </a:rPr>
              <a:t>/ha = 1.7 (CH), 0.7 (EU) </a:t>
            </a:r>
            <a:endParaRPr lang="fr-CH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D658D4-E97D-62D0-2900-C853D98C9E4E}"/>
              </a:ext>
            </a:extLst>
          </p:cNvPr>
          <p:cNvSpPr txBox="1"/>
          <p:nvPr/>
        </p:nvSpPr>
        <p:spPr>
          <a:xfrm>
            <a:off x="942975" y="2857344"/>
            <a:ext cx="4210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Focus on Table 1, Panel 2, Fig.1 &amp; Table 6 and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the ‘</a:t>
            </a:r>
            <a:r>
              <a:rPr lang="fr-CH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EAT-Lancet Commission Brief for </a:t>
            </a:r>
            <a:r>
              <a:rPr lang="fr-CH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fr-CH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fr-CH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6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AE2DB1F-87EC-9B33-C3B2-ED0EFA093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58" y="1362017"/>
            <a:ext cx="11897284" cy="4133966"/>
          </a:xfr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2B718DC1-2260-F1ED-FFA3-5D6DFB12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8" y="1362017"/>
            <a:ext cx="11897284" cy="41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5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14E5-A36B-1B25-D75B-4DAEFFF6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Fig. S1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F298C4-1F7E-731B-88F1-A68D93B7C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3265" y="243885"/>
            <a:ext cx="4747709" cy="6370229"/>
          </a:xfrm>
        </p:spPr>
      </p:pic>
    </p:spTree>
    <p:extLst>
      <p:ext uri="{BB962C8B-B14F-4D97-AF65-F5344CB8AC3E}">
        <p14:creationId xmlns:p14="http://schemas.microsoft.com/office/powerpoint/2010/main" val="72903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83E30-9BB1-59F2-7F24-D9A170C9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Fig. 1/S3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2895D1-8DA0-10EC-A6F8-03D5BBEA0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222"/>
          <a:stretch/>
        </p:blipFill>
        <p:spPr>
          <a:xfrm>
            <a:off x="6096000" y="1690688"/>
            <a:ext cx="5474041" cy="39892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DA3A506-A097-7658-B0A3-96DC6AA4F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5416"/>
            <a:ext cx="5041559" cy="42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8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83E30-9BB1-59F2-7F24-D9A170C9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Fig. 1/S3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205DCF-22BA-66B2-F601-163625C24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10" t="51935" r="1010" b="1196"/>
          <a:stretch/>
        </p:blipFill>
        <p:spPr>
          <a:xfrm>
            <a:off x="6096000" y="2156095"/>
            <a:ext cx="5474041" cy="36110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6F0582-000E-37AC-CF2D-5166CDE8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99481"/>
            <a:ext cx="4536306" cy="37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5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83E30-9BB1-59F2-7F24-D9A170C9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But GHG </a:t>
            </a:r>
            <a:r>
              <a:rPr lang="fr-CH" dirty="0" err="1"/>
              <a:t>emissions</a:t>
            </a:r>
            <a:r>
              <a:rPr lang="fr-CH" dirty="0"/>
              <a:t> are not the </a:t>
            </a:r>
            <a:r>
              <a:rPr lang="fr-CH" dirty="0" err="1"/>
              <a:t>only</a:t>
            </a:r>
            <a:r>
              <a:rPr lang="fr-CH" dirty="0"/>
              <a:t> </a:t>
            </a:r>
            <a:r>
              <a:rPr lang="fr-CH" dirty="0" err="1"/>
              <a:t>problem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728628-D65F-0AD3-3031-954DD201C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Land use</a:t>
            </a:r>
          </a:p>
          <a:p>
            <a:endParaRPr lang="fr-CH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9F98714-CAFE-BD4E-FB85-F6F2C66B8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48" y="1769407"/>
            <a:ext cx="6345491" cy="33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13812F6-8396-6791-D3A0-678C7D513D29}"/>
              </a:ext>
            </a:extLst>
          </p:cNvPr>
          <p:cNvSpPr txBox="1"/>
          <p:nvPr/>
        </p:nvSpPr>
        <p:spPr>
          <a:xfrm>
            <a:off x="6432401" y="5530632"/>
            <a:ext cx="48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Merril</a:t>
            </a:r>
            <a:r>
              <a:rPr lang="fr-CH" dirty="0"/>
              <a:t> D. &amp; </a:t>
            </a:r>
            <a:r>
              <a:rPr lang="fr-CH" dirty="0" err="1"/>
              <a:t>Leatherby</a:t>
            </a:r>
            <a:r>
              <a:rPr lang="fr-CH" dirty="0"/>
              <a:t> L., «</a:t>
            </a:r>
            <a:r>
              <a:rPr lang="fr-CH" dirty="0" err="1"/>
              <a:t>Here’s</a:t>
            </a:r>
            <a:r>
              <a:rPr lang="fr-CH" dirty="0"/>
              <a:t> how America Uses </a:t>
            </a:r>
            <a:r>
              <a:rPr lang="fr-CH" dirty="0" err="1"/>
              <a:t>Its</a:t>
            </a:r>
            <a:r>
              <a:rPr lang="fr-CH" dirty="0"/>
              <a:t> Land», </a:t>
            </a:r>
            <a:r>
              <a:rPr lang="fr-CH" i="1" dirty="0"/>
              <a:t>Bloomberg</a:t>
            </a:r>
            <a:r>
              <a:rPr lang="fr-CH" dirty="0"/>
              <a:t>, 13.07.2018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79B6102-4379-7C2F-6ABA-A83AF111F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07" r="52438" b="48222"/>
          <a:stretch/>
        </p:blipFill>
        <p:spPr>
          <a:xfrm>
            <a:off x="1640642" y="2636907"/>
            <a:ext cx="944545" cy="39892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A11438-B673-1B62-04E8-86CFEC6BD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0" t="51935" r="86190" b="1196"/>
          <a:stretch/>
        </p:blipFill>
        <p:spPr>
          <a:xfrm>
            <a:off x="2578274" y="3015041"/>
            <a:ext cx="811269" cy="36110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4146B18-9BD0-7182-05EE-36EF73F07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587" b="48222"/>
          <a:stretch/>
        </p:blipFill>
        <p:spPr>
          <a:xfrm>
            <a:off x="888999" y="2636907"/>
            <a:ext cx="734262" cy="39892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A3D971A-167C-5DA8-90E3-5947CF558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5" t="51935" r="52881" b="1196"/>
          <a:stretch/>
        </p:blipFill>
        <p:spPr>
          <a:xfrm>
            <a:off x="3380917" y="3015041"/>
            <a:ext cx="944545" cy="3611090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76BFE72-0763-63DF-AFC0-931762F82666}"/>
              </a:ext>
            </a:extLst>
          </p:cNvPr>
          <p:cNvCxnSpPr>
            <a:cxnSpLocks/>
          </p:cNvCxnSpPr>
          <p:nvPr/>
        </p:nvCxnSpPr>
        <p:spPr>
          <a:xfrm>
            <a:off x="838200" y="3912041"/>
            <a:ext cx="3657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9DF6E39-7317-766B-5500-87D714B3730B}"/>
              </a:ext>
            </a:extLst>
          </p:cNvPr>
          <p:cNvSpPr/>
          <p:nvPr/>
        </p:nvSpPr>
        <p:spPr>
          <a:xfrm>
            <a:off x="938254" y="3015041"/>
            <a:ext cx="1646933" cy="626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1CBA91C-E233-E4D4-D4FC-E3ACDC19D7DC}"/>
              </a:ext>
            </a:extLst>
          </p:cNvPr>
          <p:cNvCxnSpPr>
            <a:cxnSpLocks/>
          </p:cNvCxnSpPr>
          <p:nvPr/>
        </p:nvCxnSpPr>
        <p:spPr>
          <a:xfrm>
            <a:off x="838200" y="4024684"/>
            <a:ext cx="3657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8390949-F420-05F5-C1A5-FC00271EAE6E}"/>
              </a:ext>
            </a:extLst>
          </p:cNvPr>
          <p:cNvSpPr/>
          <p:nvPr/>
        </p:nvSpPr>
        <p:spPr>
          <a:xfrm>
            <a:off x="2741523" y="3015041"/>
            <a:ext cx="1583939" cy="817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45BD48E-1469-F3AD-6D15-921FA79D4A22}"/>
              </a:ext>
            </a:extLst>
          </p:cNvPr>
          <p:cNvCxnSpPr>
            <a:cxnSpLocks/>
          </p:cNvCxnSpPr>
          <p:nvPr/>
        </p:nvCxnSpPr>
        <p:spPr>
          <a:xfrm flipH="1" flipV="1">
            <a:off x="4425528" y="6281915"/>
            <a:ext cx="3657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DCBADAA-2F46-1139-5E7C-A8D65718A82F}"/>
              </a:ext>
            </a:extLst>
          </p:cNvPr>
          <p:cNvCxnSpPr>
            <a:cxnSpLocks/>
          </p:cNvCxnSpPr>
          <p:nvPr/>
        </p:nvCxnSpPr>
        <p:spPr>
          <a:xfrm flipH="1" flipV="1">
            <a:off x="4425528" y="3684003"/>
            <a:ext cx="3657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108BA44-0E1E-480C-1FF9-52BC777F04FF}"/>
              </a:ext>
            </a:extLst>
          </p:cNvPr>
          <p:cNvCxnSpPr>
            <a:cxnSpLocks/>
          </p:cNvCxnSpPr>
          <p:nvPr/>
        </p:nvCxnSpPr>
        <p:spPr>
          <a:xfrm flipH="1" flipV="1">
            <a:off x="4425528" y="3429000"/>
            <a:ext cx="3657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11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E0068-CCE6-F2F3-D03E-5820D2D4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16046CB-CAED-01C8-0B27-F5D0C7A81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082" y="708402"/>
            <a:ext cx="2908252" cy="470088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740FFD4-31DA-3A25-6275-46BB252E7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0" y="5481078"/>
            <a:ext cx="4725670" cy="8348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FB0F804-0E6D-5BDB-051F-0137A4386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538" y="1272324"/>
            <a:ext cx="4518658" cy="45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7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67551E-F4F9-95D9-3847-C726034F3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640" y="528618"/>
            <a:ext cx="6456787" cy="5800763"/>
          </a:xfrm>
        </p:spPr>
      </p:pic>
    </p:spTree>
    <p:extLst>
      <p:ext uri="{BB962C8B-B14F-4D97-AF65-F5344CB8AC3E}">
        <p14:creationId xmlns:p14="http://schemas.microsoft.com/office/powerpoint/2010/main" val="26865911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{A7478D79-DA22-564C-9860-5B27B7A9BB93}tf16401378</Template>
  <TotalTime>33578</TotalTime>
  <Words>178</Words>
  <Application>Microsoft Macintosh PowerPoint</Application>
  <PresentationFormat>Widescreen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Journal club</vt:lpstr>
      <vt:lpstr>PowerPoint Presentation</vt:lpstr>
      <vt:lpstr>PowerPoint Presentation</vt:lpstr>
      <vt:lpstr>Fig. S1</vt:lpstr>
      <vt:lpstr>Fig. 1/S3</vt:lpstr>
      <vt:lpstr>Fig. 1/S3</vt:lpstr>
      <vt:lpstr>But GHG emissions are not the only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Domeniconi Gary</dc:creator>
  <cp:lastModifiedBy>Gary Domeniconi</cp:lastModifiedBy>
  <cp:revision>12</cp:revision>
  <dcterms:created xsi:type="dcterms:W3CDTF">2023-11-15T13:48:16Z</dcterms:created>
  <dcterms:modified xsi:type="dcterms:W3CDTF">2025-09-30T12:16:04Z</dcterms:modified>
</cp:coreProperties>
</file>